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9" r:id="rId7"/>
    <p:sldId id="288" r:id="rId8"/>
    <p:sldId id="290" r:id="rId9"/>
    <p:sldId id="291" r:id="rId10"/>
    <p:sldId id="292" r:id="rId11"/>
    <p:sldId id="293" r:id="rId12"/>
    <p:sldId id="271" r:id="rId13"/>
    <p:sldId id="294" r:id="rId14"/>
    <p:sldId id="295" r:id="rId15"/>
    <p:sldId id="274" r:id="rId16"/>
    <p:sldId id="275" r:id="rId17"/>
    <p:sldId id="268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C60E-CB58-4EDC-B69F-A7AF49235244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5592763"/>
          </a:xfrm>
        </p:spPr>
        <p:txBody>
          <a:bodyPr/>
          <a:lstStyle/>
          <a:p>
            <a:r>
              <a:rPr lang="en-US" b="1" u="sng" dirty="0" err="1"/>
              <a:t>Gasna</a:t>
            </a:r>
            <a:r>
              <a:rPr lang="en-US" b="1" u="sng" dirty="0"/>
              <a:t> </a:t>
            </a:r>
            <a:r>
              <a:rPr lang="en-US" b="1" u="sng" dirty="0" err="1"/>
              <a:t>metalizacija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400" dirty="0" err="1"/>
              <a:t>Gorivi</a:t>
            </a:r>
            <a:r>
              <a:rPr lang="en-US" sz="2400" dirty="0"/>
              <a:t> gas (H</a:t>
            </a:r>
            <a:r>
              <a:rPr lang="en-US" sz="2400" baseline="-25000" dirty="0"/>
              <a:t>2</a:t>
            </a:r>
            <a:r>
              <a:rPr lang="en-US" sz="2400" dirty="0"/>
              <a:t>,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, C</a:t>
            </a:r>
            <a:r>
              <a:rPr lang="en-US" sz="2400" baseline="-25000" dirty="0"/>
              <a:t>3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 - </a:t>
            </a:r>
            <a:r>
              <a:rPr lang="en-US" sz="2400" dirty="0" err="1"/>
              <a:t>propan</a:t>
            </a:r>
            <a:r>
              <a:rPr lang="en-US" sz="2400" dirty="0"/>
              <a:t>) </a:t>
            </a:r>
            <a:r>
              <a:rPr lang="en-US" sz="2400" dirty="0" err="1"/>
              <a:t>topi</a:t>
            </a:r>
            <a:r>
              <a:rPr lang="en-US" sz="2400" dirty="0"/>
              <a:t> </a:t>
            </a:r>
            <a:r>
              <a:rPr lang="en-US" sz="2400" dirty="0" err="1"/>
              <a:t>dodatni</a:t>
            </a:r>
            <a:r>
              <a:rPr lang="en-US" sz="2400" dirty="0"/>
              <a:t> </a:t>
            </a:r>
            <a:r>
              <a:rPr lang="en-US" sz="2400" dirty="0" err="1"/>
              <a:t>materijal</a:t>
            </a:r>
            <a:r>
              <a:rPr lang="en-US" sz="2400" dirty="0"/>
              <a:t> (</a:t>
            </a:r>
            <a:r>
              <a:rPr lang="en-US" sz="2400" dirty="0" err="1"/>
              <a:t>prah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žica</a:t>
            </a:r>
            <a:r>
              <a:rPr lang="en-US" sz="2400" dirty="0"/>
              <a:t>), a 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raspršuje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osnovni</a:t>
            </a:r>
            <a:r>
              <a:rPr lang="en-US" sz="2400" dirty="0"/>
              <a:t> </a:t>
            </a:r>
            <a:r>
              <a:rPr lang="en-US" sz="2400" dirty="0" err="1"/>
              <a:t>materijal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 err="1"/>
              <a:t>Prah</a:t>
            </a:r>
            <a:r>
              <a:rPr lang="en-US" sz="2400" dirty="0"/>
              <a:t> je </a:t>
            </a:r>
            <a:r>
              <a:rPr lang="en-US" sz="2400" dirty="0" err="1"/>
              <a:t>skuplji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žice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šire</a:t>
            </a:r>
            <a:r>
              <a:rPr lang="en-US" sz="2400" dirty="0"/>
              <a:t> </a:t>
            </a:r>
            <a:r>
              <a:rPr lang="en-US" sz="2400" dirty="0" err="1"/>
              <a:t>mogućnosti</a:t>
            </a:r>
            <a:r>
              <a:rPr lang="en-US" sz="2400" dirty="0"/>
              <a:t> </a:t>
            </a:r>
            <a:r>
              <a:rPr lang="en-US" sz="2400" dirty="0" err="1"/>
              <a:t>variranja</a:t>
            </a:r>
            <a:r>
              <a:rPr lang="en-US" sz="2400" dirty="0"/>
              <a:t> </a:t>
            </a:r>
            <a:r>
              <a:rPr lang="en-US" sz="2400" dirty="0" err="1"/>
              <a:t>hemijskog</a:t>
            </a:r>
            <a:r>
              <a:rPr lang="en-US" sz="2400" dirty="0"/>
              <a:t> </a:t>
            </a:r>
            <a:r>
              <a:rPr lang="en-US" sz="2400" dirty="0" err="1"/>
              <a:t>sastava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 err="1"/>
              <a:t>Širok</a:t>
            </a:r>
            <a:r>
              <a:rPr lang="en-US" sz="2400" dirty="0"/>
              <a:t> </a:t>
            </a:r>
            <a:r>
              <a:rPr lang="en-US" sz="2400" dirty="0" err="1"/>
              <a:t>spektar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: </a:t>
            </a:r>
            <a:r>
              <a:rPr lang="en-US" sz="2400" dirty="0" err="1"/>
              <a:t>metali</a:t>
            </a:r>
            <a:r>
              <a:rPr lang="en-US" sz="2400" dirty="0"/>
              <a:t>, </a:t>
            </a:r>
            <a:r>
              <a:rPr lang="en-US" sz="2400" dirty="0" err="1"/>
              <a:t>keramike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polimeri</a:t>
            </a:r>
            <a:r>
              <a:rPr lang="en-US" sz="2400" dirty="0"/>
              <a:t>!</a:t>
            </a:r>
          </a:p>
          <a:p>
            <a:pPr>
              <a:buFontTx/>
              <a:buChar char="-"/>
            </a:pPr>
            <a:r>
              <a:rPr lang="en-US" sz="2400" dirty="0" err="1"/>
              <a:t>Opasnost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poroznosti</a:t>
            </a:r>
            <a:r>
              <a:rPr lang="en-US" sz="2400" dirty="0"/>
              <a:t> (</a:t>
            </a:r>
            <a:r>
              <a:rPr lang="en-US" sz="2400" dirty="0" err="1"/>
              <a:t>niže</a:t>
            </a:r>
            <a:r>
              <a:rPr lang="en-US" sz="2400" dirty="0"/>
              <a:t> temperature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čestica</a:t>
            </a:r>
            <a:r>
              <a:rPr lang="en-US" sz="24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565" t="39583" r="8638" b="40046"/>
          <a:stretch>
            <a:fillRect/>
          </a:stretch>
        </p:blipFill>
        <p:spPr bwMode="auto">
          <a:xfrm>
            <a:off x="609600" y="3200400"/>
            <a:ext cx="76199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1-O</a:t>
            </a:r>
            <a:r>
              <a:rPr lang="en-US" baseline="-25000" dirty="0"/>
              <a:t>2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endParaRPr lang="en-US" dirty="0"/>
          </a:p>
          <a:p>
            <a:r>
              <a:rPr lang="en-US" dirty="0"/>
              <a:t>2-Prah</a:t>
            </a:r>
          </a:p>
          <a:p>
            <a:r>
              <a:rPr lang="en-US" dirty="0"/>
              <a:t>3-Gorivi gas</a:t>
            </a:r>
          </a:p>
          <a:p>
            <a:r>
              <a:rPr lang="en-US" dirty="0"/>
              <a:t>4-Plamen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" y="42672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886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5715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5-Struja </a:t>
            </a:r>
            <a:r>
              <a:rPr lang="en-US" dirty="0" err="1"/>
              <a:t>kapi</a:t>
            </a:r>
            <a:endParaRPr lang="en-US" dirty="0"/>
          </a:p>
          <a:p>
            <a:r>
              <a:rPr lang="en-US" dirty="0"/>
              <a:t>6-Naneti </a:t>
            </a:r>
            <a:r>
              <a:rPr lang="en-US" dirty="0" err="1"/>
              <a:t>sloj</a:t>
            </a:r>
            <a:endParaRPr lang="en-US" dirty="0"/>
          </a:p>
          <a:p>
            <a:r>
              <a:rPr lang="en-US" dirty="0"/>
              <a:t>7-Osnovni </a:t>
            </a:r>
            <a:r>
              <a:rPr lang="en-US" dirty="0" err="1"/>
              <a:t>materijal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5715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1-Žica</a:t>
            </a:r>
          </a:p>
          <a:p>
            <a:r>
              <a:rPr lang="en-US" dirty="0"/>
              <a:t>2-Gorivi gas</a:t>
            </a:r>
          </a:p>
          <a:p>
            <a:r>
              <a:rPr lang="en-US" dirty="0"/>
              <a:t>3-O</a:t>
            </a:r>
            <a:r>
              <a:rPr lang="en-US" baseline="-25000" dirty="0"/>
              <a:t>2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endParaRPr lang="en-US" dirty="0"/>
          </a:p>
          <a:p>
            <a:r>
              <a:rPr lang="en-US" dirty="0"/>
              <a:t>4-Plamen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5715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5-Topljenje </a:t>
            </a:r>
            <a:r>
              <a:rPr lang="en-US" dirty="0" err="1"/>
              <a:t>žice</a:t>
            </a:r>
            <a:endParaRPr lang="en-US" dirty="0"/>
          </a:p>
          <a:p>
            <a:r>
              <a:rPr lang="en-US" dirty="0"/>
              <a:t>6-Struja </a:t>
            </a:r>
            <a:r>
              <a:rPr lang="en-US" dirty="0" err="1"/>
              <a:t>kapi</a:t>
            </a:r>
            <a:r>
              <a:rPr lang="en-US" dirty="0"/>
              <a:t> </a:t>
            </a:r>
          </a:p>
          <a:p>
            <a:r>
              <a:rPr lang="en-US" dirty="0"/>
              <a:t>7-Osnovni </a:t>
            </a:r>
            <a:r>
              <a:rPr lang="en-US" dirty="0" err="1"/>
              <a:t>materijal</a:t>
            </a:r>
            <a:endParaRPr lang="en-US" dirty="0"/>
          </a:p>
          <a:p>
            <a:r>
              <a:rPr lang="en-US" dirty="0"/>
              <a:t>8-Naneti </a:t>
            </a:r>
            <a:r>
              <a:rPr lang="en-US" dirty="0" err="1"/>
              <a:t>sloj</a:t>
            </a:r>
            <a:endParaRPr lang="en-US" dirty="0"/>
          </a:p>
        </p:txBody>
      </p:sp>
      <p:sp>
        <p:nvSpPr>
          <p:cNvPr id="14" name="Parallelogram 13"/>
          <p:cNvSpPr/>
          <p:nvPr/>
        </p:nvSpPr>
        <p:spPr>
          <a:xfrm>
            <a:off x="7010400" y="4953000"/>
            <a:ext cx="609600" cy="1524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u="sng" dirty="0" err="1"/>
              <a:t>Metalizacija</a:t>
            </a:r>
            <a:r>
              <a:rPr lang="en-US" b="1" u="sng" dirty="0"/>
              <a:t> </a:t>
            </a:r>
            <a:r>
              <a:rPr lang="en-US" b="1" u="sng" dirty="0" err="1"/>
              <a:t>električnim</a:t>
            </a:r>
            <a:r>
              <a:rPr lang="en-US" b="1" u="sng" dirty="0"/>
              <a:t> </a:t>
            </a:r>
            <a:r>
              <a:rPr lang="en-US" b="1" u="sng" dirty="0" err="1"/>
              <a:t>lukom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	</a:t>
            </a:r>
            <a:r>
              <a:rPr lang="en-US" dirty="0" err="1"/>
              <a:t>Topjenje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je </a:t>
            </a:r>
            <a:r>
              <a:rPr lang="en-US" dirty="0" err="1"/>
              <a:t>el.lukom</a:t>
            </a:r>
            <a:r>
              <a:rPr lang="en-US" dirty="0"/>
              <a:t>, a </a:t>
            </a:r>
            <a:r>
              <a:rPr lang="en-US" dirty="0" err="1"/>
              <a:t>vazdušnom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se </a:t>
            </a:r>
            <a:r>
              <a:rPr lang="en-US" dirty="0" err="1"/>
              <a:t>raspršuje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Više</a:t>
            </a:r>
            <a:r>
              <a:rPr lang="en-US" dirty="0"/>
              <a:t> temperature,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poroznost</a:t>
            </a:r>
            <a:r>
              <a:rPr lang="en-US" dirty="0"/>
              <a:t> </a:t>
            </a:r>
            <a:r>
              <a:rPr lang="en-US" dirty="0" err="1"/>
              <a:t>nanosa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gasnu</a:t>
            </a:r>
            <a:r>
              <a:rPr lang="en-US" dirty="0"/>
              <a:t> </a:t>
            </a:r>
            <a:r>
              <a:rPr lang="en-US" dirty="0" err="1"/>
              <a:t>metalizaciju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Ograničenje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(</a:t>
            </a:r>
            <a:r>
              <a:rPr lang="en-US" dirty="0" err="1"/>
              <a:t>žice</a:t>
            </a:r>
            <a:r>
              <a:rPr lang="en-US" dirty="0"/>
              <a:t>)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prahove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641" t="41667" r="51391" b="23958"/>
          <a:stretch>
            <a:fillRect/>
          </a:stretch>
        </p:blipFill>
        <p:spPr bwMode="auto">
          <a:xfrm>
            <a:off x="3733800" y="42672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u="sng" dirty="0" err="1"/>
              <a:t>Visokobrzinska</a:t>
            </a:r>
            <a:r>
              <a:rPr lang="en-US" b="1" u="sng" dirty="0"/>
              <a:t> </a:t>
            </a:r>
            <a:r>
              <a:rPr lang="en-US" b="1" u="sng" dirty="0" err="1"/>
              <a:t>gasna</a:t>
            </a:r>
            <a:r>
              <a:rPr lang="en-US" b="1" u="sng" dirty="0"/>
              <a:t> </a:t>
            </a:r>
            <a:r>
              <a:rPr lang="en-US" b="1" u="sng" dirty="0" err="1"/>
              <a:t>metalizacija</a:t>
            </a:r>
            <a:r>
              <a:rPr lang="en-US" b="1" u="sng" dirty="0"/>
              <a:t> </a:t>
            </a:r>
            <a:r>
              <a:rPr lang="en-US" b="1" dirty="0"/>
              <a:t>(high velocity oxy-fuel – HVOF):</a:t>
            </a:r>
          </a:p>
          <a:p>
            <a:pPr>
              <a:buNone/>
            </a:pPr>
            <a:r>
              <a:rPr lang="en-US" sz="2800" dirty="0"/>
              <a:t>-	</a:t>
            </a:r>
            <a:r>
              <a:rPr lang="en-US" sz="2600" dirty="0" err="1"/>
              <a:t>Gorivi</a:t>
            </a:r>
            <a:r>
              <a:rPr lang="en-US" sz="2600" dirty="0"/>
              <a:t> gas (H</a:t>
            </a:r>
            <a:r>
              <a:rPr lang="en-US" sz="2600" baseline="-25000" dirty="0"/>
              <a:t>2</a:t>
            </a:r>
            <a:r>
              <a:rPr lang="en-US" sz="2600" dirty="0"/>
              <a:t>, C</a:t>
            </a:r>
            <a:r>
              <a:rPr lang="en-US" sz="2600" baseline="-25000" dirty="0"/>
              <a:t>3</a:t>
            </a:r>
            <a:r>
              <a:rPr lang="en-US" sz="2600" dirty="0"/>
              <a:t>H</a:t>
            </a:r>
            <a:r>
              <a:rPr lang="en-US" sz="2600" baseline="-25000" dirty="0"/>
              <a:t>8</a:t>
            </a:r>
            <a:r>
              <a:rPr lang="en-US" sz="2600" dirty="0"/>
              <a:t> - </a:t>
            </a:r>
            <a:r>
              <a:rPr lang="en-US" sz="2600" dirty="0" err="1"/>
              <a:t>propan</a:t>
            </a:r>
            <a:r>
              <a:rPr lang="en-US" sz="2600" dirty="0"/>
              <a:t>, C</a:t>
            </a:r>
            <a:r>
              <a:rPr lang="en-US" sz="2600" baseline="-25000" dirty="0"/>
              <a:t>2</a:t>
            </a:r>
            <a:r>
              <a:rPr lang="en-US" sz="2600" dirty="0"/>
              <a:t>H</a:t>
            </a:r>
            <a:r>
              <a:rPr lang="en-US" sz="2600" baseline="-25000" dirty="0"/>
              <a:t>2</a:t>
            </a:r>
            <a:r>
              <a:rPr lang="en-US" sz="2600" dirty="0"/>
              <a:t>) </a:t>
            </a:r>
            <a:r>
              <a:rPr lang="en-US" sz="2600" dirty="0" err="1"/>
              <a:t>sagoreva</a:t>
            </a:r>
            <a:r>
              <a:rPr lang="en-US" sz="2600" dirty="0"/>
              <a:t> u </a:t>
            </a:r>
            <a:r>
              <a:rPr lang="en-US" sz="2600" dirty="0" err="1"/>
              <a:t>kiseoniku</a:t>
            </a:r>
            <a:r>
              <a:rPr lang="en-US" sz="2600" dirty="0"/>
              <a:t>, </a:t>
            </a:r>
            <a:r>
              <a:rPr lang="en-US" sz="2600" dirty="0" err="1"/>
              <a:t>javlja</a:t>
            </a:r>
            <a:r>
              <a:rPr lang="en-US" sz="2600" dirty="0"/>
              <a:t> se </a:t>
            </a:r>
            <a:r>
              <a:rPr lang="en-US" sz="2600" dirty="0" err="1"/>
              <a:t>velika</a:t>
            </a:r>
            <a:r>
              <a:rPr lang="en-US" sz="2600" dirty="0"/>
              <a:t> </a:t>
            </a:r>
            <a:r>
              <a:rPr lang="en-US" sz="2600" dirty="0" err="1"/>
              <a:t>ekspanzija</a:t>
            </a:r>
            <a:r>
              <a:rPr lang="en-US" sz="2600" dirty="0"/>
              <a:t> </a:t>
            </a:r>
            <a:r>
              <a:rPr lang="en-US" sz="2600" dirty="0" err="1"/>
              <a:t>sagorelih</a:t>
            </a:r>
            <a:r>
              <a:rPr lang="en-US" sz="2600" dirty="0"/>
              <a:t> </a:t>
            </a:r>
            <a:r>
              <a:rPr lang="en-US" sz="2600" dirty="0" err="1"/>
              <a:t>gasova</a:t>
            </a:r>
            <a:r>
              <a:rPr lang="en-US" sz="2600" dirty="0"/>
              <a:t> </a:t>
            </a:r>
            <a:r>
              <a:rPr lang="en-US" sz="2600" dirty="0" err="1"/>
              <a:t>koji</a:t>
            </a:r>
            <a:r>
              <a:rPr lang="en-US" sz="2600" dirty="0"/>
              <a:t> tope </a:t>
            </a:r>
            <a:r>
              <a:rPr lang="en-US" sz="2600" dirty="0" err="1"/>
              <a:t>prah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zbog</a:t>
            </a:r>
            <a:r>
              <a:rPr lang="en-US" sz="2600" dirty="0"/>
              <a:t> </a:t>
            </a:r>
            <a:r>
              <a:rPr lang="en-US" sz="2600" dirty="0" err="1"/>
              <a:t>oblika</a:t>
            </a:r>
            <a:r>
              <a:rPr lang="en-US" sz="2600" dirty="0"/>
              <a:t> </a:t>
            </a:r>
            <a:r>
              <a:rPr lang="en-US" sz="2600" dirty="0" err="1"/>
              <a:t>mlaznika</a:t>
            </a:r>
            <a:r>
              <a:rPr lang="en-US" sz="2600" dirty="0"/>
              <a:t> </a:t>
            </a:r>
            <a:r>
              <a:rPr lang="en-US" sz="2600" dirty="0" err="1"/>
              <a:t>izlaze</a:t>
            </a:r>
            <a:r>
              <a:rPr lang="en-US" sz="2600" dirty="0"/>
              <a:t> </a:t>
            </a:r>
            <a:r>
              <a:rPr lang="en-US" sz="2600" dirty="0" err="1"/>
              <a:t>nadzvučnom</a:t>
            </a:r>
            <a:r>
              <a:rPr lang="en-US" sz="2600" dirty="0"/>
              <a:t> </a:t>
            </a:r>
            <a:r>
              <a:rPr lang="en-US" sz="2600" dirty="0" err="1"/>
              <a:t>brzinom</a:t>
            </a:r>
            <a:r>
              <a:rPr lang="en-US" sz="2600" dirty="0"/>
              <a:t>.</a:t>
            </a:r>
          </a:p>
          <a:p>
            <a:pPr>
              <a:buNone/>
            </a:pPr>
            <a:r>
              <a:rPr lang="en-US" sz="2600" dirty="0"/>
              <a:t>-	</a:t>
            </a:r>
            <a:r>
              <a:rPr lang="en-US" sz="2600" dirty="0" err="1"/>
              <a:t>Velika</a:t>
            </a:r>
            <a:r>
              <a:rPr lang="en-US" sz="2600" dirty="0"/>
              <a:t> </a:t>
            </a:r>
            <a:r>
              <a:rPr lang="en-US" sz="2600" dirty="0" err="1"/>
              <a:t>gustina</a:t>
            </a:r>
            <a:r>
              <a:rPr lang="en-US" sz="2600" dirty="0"/>
              <a:t> (mala </a:t>
            </a:r>
            <a:r>
              <a:rPr lang="en-US" sz="2600" dirty="0" err="1"/>
              <a:t>poroznost</a:t>
            </a:r>
            <a:r>
              <a:rPr lang="en-US" sz="2600" dirty="0"/>
              <a:t>)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kvalitet</a:t>
            </a:r>
            <a:r>
              <a:rPr lang="en-US" sz="2600" dirty="0"/>
              <a:t> </a:t>
            </a:r>
            <a:r>
              <a:rPr lang="en-US" sz="2600" dirty="0" err="1"/>
              <a:t>površine</a:t>
            </a:r>
            <a:r>
              <a:rPr lang="en-US" sz="2600" dirty="0"/>
              <a:t> </a:t>
            </a:r>
            <a:r>
              <a:rPr lang="en-US" sz="2600" dirty="0" err="1"/>
              <a:t>navarenog</a:t>
            </a:r>
            <a:r>
              <a:rPr lang="en-US" sz="2600" dirty="0"/>
              <a:t> </a:t>
            </a:r>
            <a:r>
              <a:rPr lang="en-US" sz="2600" dirty="0" err="1"/>
              <a:t>sloja</a:t>
            </a:r>
            <a:r>
              <a:rPr lang="en-US" sz="2600" dirty="0"/>
              <a:t>, </a:t>
            </a:r>
            <a:r>
              <a:rPr lang="en-US" sz="2600" dirty="0" err="1"/>
              <a:t>mali</a:t>
            </a:r>
            <a:r>
              <a:rPr lang="en-US" sz="2600" dirty="0"/>
              <a:t> </a:t>
            </a:r>
            <a:r>
              <a:rPr lang="en-US" sz="2600" dirty="0" err="1"/>
              <a:t>uticaj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osnovni</a:t>
            </a:r>
            <a:r>
              <a:rPr lang="en-US" sz="2600" dirty="0"/>
              <a:t> </a:t>
            </a:r>
            <a:r>
              <a:rPr lang="en-US" sz="2600" dirty="0" err="1"/>
              <a:t>materijal</a:t>
            </a:r>
            <a:r>
              <a:rPr lang="en-US" sz="2600" dirty="0"/>
              <a:t> </a:t>
            </a:r>
            <a:r>
              <a:rPr lang="en-US" sz="2600" dirty="0" err="1"/>
              <a:t>zbog</a:t>
            </a:r>
            <a:r>
              <a:rPr lang="en-US" sz="2600" dirty="0"/>
              <a:t> </a:t>
            </a:r>
            <a:r>
              <a:rPr lang="en-US" sz="2600" dirty="0" err="1"/>
              <a:t>relativno</a:t>
            </a:r>
            <a:r>
              <a:rPr lang="en-US" sz="2600" dirty="0"/>
              <a:t> </a:t>
            </a:r>
            <a:r>
              <a:rPr lang="en-US" sz="2600" dirty="0" err="1"/>
              <a:t>niske</a:t>
            </a:r>
            <a:r>
              <a:rPr lang="en-US" sz="2600" dirty="0"/>
              <a:t> temperature</a:t>
            </a:r>
            <a:r>
              <a:rPr lang="en-US" sz="2800" dirty="0"/>
              <a:t>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57394" t="40625" r="10395" b="32292"/>
          <a:stretch>
            <a:fillRect/>
          </a:stretch>
        </p:blipFill>
        <p:spPr bwMode="auto">
          <a:xfrm>
            <a:off x="2133600" y="4343400"/>
            <a:ext cx="4953000" cy="23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62600" y="44312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nanos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4124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osn.mat.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4114800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Lavalov</a:t>
            </a:r>
            <a:r>
              <a:rPr lang="en-US" dirty="0"/>
              <a:t> </a:t>
            </a:r>
            <a:r>
              <a:rPr lang="en-US" dirty="0" err="1"/>
              <a:t>mlaznik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343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kiseonik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63246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vazduh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1722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prah</a:t>
            </a:r>
            <a:r>
              <a:rPr lang="en-US" dirty="0"/>
              <a:t> u </a:t>
            </a:r>
            <a:r>
              <a:rPr lang="en-US" dirty="0" err="1"/>
              <a:t>azotu</a:t>
            </a:r>
            <a:r>
              <a:rPr lang="en-US" dirty="0"/>
              <a:t>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402967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Gorivi</a:t>
            </a:r>
            <a:r>
              <a:rPr lang="en-US" dirty="0"/>
              <a:t> gas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4812268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udarni</a:t>
            </a:r>
            <a:r>
              <a:rPr lang="en-US" dirty="0"/>
              <a:t> </a:t>
            </a:r>
            <a:r>
              <a:rPr lang="en-US" dirty="0" err="1"/>
              <a:t>talasi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r>
              <a:rPr lang="en-US" b="1" u="sng" dirty="0" err="1"/>
              <a:t>Metalizacija</a:t>
            </a:r>
            <a:r>
              <a:rPr lang="en-US" b="1" u="sng" dirty="0"/>
              <a:t> u </a:t>
            </a:r>
            <a:r>
              <a:rPr lang="en-US" b="1" u="sng" dirty="0" err="1"/>
              <a:t>plazmi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	</a:t>
            </a:r>
            <a:r>
              <a:rPr lang="en-US" sz="2800" dirty="0" err="1"/>
              <a:t>Inertni</a:t>
            </a:r>
            <a:r>
              <a:rPr lang="en-US" sz="2800" dirty="0"/>
              <a:t> (</a:t>
            </a:r>
            <a:r>
              <a:rPr lang="en-US" sz="2800" dirty="0" err="1"/>
              <a:t>plazma</a:t>
            </a:r>
            <a:r>
              <a:rPr lang="en-US" sz="2800" dirty="0"/>
              <a:t>) gas </a:t>
            </a:r>
            <a:r>
              <a:rPr lang="en-US" sz="2800" dirty="0" err="1"/>
              <a:t>prolazi</a:t>
            </a:r>
            <a:r>
              <a:rPr lang="en-US" sz="2800" dirty="0"/>
              <a:t> </a:t>
            </a:r>
            <a:r>
              <a:rPr lang="en-US" sz="2800" dirty="0" err="1"/>
              <a:t>velikom</a:t>
            </a:r>
            <a:r>
              <a:rPr lang="en-US" sz="2800" dirty="0"/>
              <a:t> </a:t>
            </a:r>
            <a:r>
              <a:rPr lang="en-US" sz="2800" dirty="0" err="1"/>
              <a:t>brzinom</a:t>
            </a:r>
            <a:r>
              <a:rPr lang="en-US" sz="2800" dirty="0"/>
              <a:t> </a:t>
            </a:r>
            <a:r>
              <a:rPr lang="en-US" sz="2800" dirty="0" err="1"/>
              <a:t>kroz</a:t>
            </a:r>
            <a:r>
              <a:rPr lang="en-US" sz="2800" dirty="0"/>
              <a:t> </a:t>
            </a:r>
            <a:r>
              <a:rPr lang="en-US" sz="2800" dirty="0" err="1"/>
              <a:t>el.polje</a:t>
            </a:r>
            <a:r>
              <a:rPr lang="en-US" sz="2800" dirty="0"/>
              <a:t>, </a:t>
            </a:r>
            <a:r>
              <a:rPr lang="en-US" sz="2800" dirty="0" err="1"/>
              <a:t>temp.raste</a:t>
            </a:r>
            <a:r>
              <a:rPr lang="en-US" sz="2800" dirty="0"/>
              <a:t> do </a:t>
            </a:r>
            <a:r>
              <a:rPr lang="en-US" sz="2800" dirty="0" err="1"/>
              <a:t>preko</a:t>
            </a:r>
            <a:r>
              <a:rPr lang="en-US" sz="2800" dirty="0"/>
              <a:t> 10000</a:t>
            </a:r>
            <a:r>
              <a:rPr lang="en-US" sz="2800" baseline="30000" dirty="0"/>
              <a:t>o</a:t>
            </a:r>
            <a:r>
              <a:rPr lang="en-US" sz="2800" dirty="0"/>
              <a:t>C, </a:t>
            </a:r>
            <a:r>
              <a:rPr lang="en-US" sz="2800" dirty="0" err="1"/>
              <a:t>topi</a:t>
            </a:r>
            <a:r>
              <a:rPr lang="en-US" sz="2800" dirty="0"/>
              <a:t> </a:t>
            </a:r>
            <a:r>
              <a:rPr lang="en-US" sz="2800" dirty="0" err="1"/>
              <a:t>prah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nanosi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osnovni</a:t>
            </a:r>
            <a:r>
              <a:rPr lang="en-US" sz="2800" dirty="0"/>
              <a:t> </a:t>
            </a:r>
            <a:r>
              <a:rPr lang="en-US" sz="2800" dirty="0" err="1"/>
              <a:t>materijal</a:t>
            </a:r>
            <a:r>
              <a:rPr lang="en-US" sz="2800" dirty="0"/>
              <a:t>.</a:t>
            </a:r>
          </a:p>
          <a:p>
            <a:pPr>
              <a:buFontTx/>
              <a:buChar char="-"/>
            </a:pPr>
            <a:r>
              <a:rPr lang="en-US" sz="2800" dirty="0" err="1"/>
              <a:t>Idealan</a:t>
            </a:r>
            <a:r>
              <a:rPr lang="en-US" sz="2800" dirty="0"/>
              <a:t> </a:t>
            </a:r>
            <a:r>
              <a:rPr lang="en-US" sz="2800" dirty="0" err="1"/>
              <a:t>postupak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teško</a:t>
            </a:r>
            <a:r>
              <a:rPr lang="en-US" sz="2800" dirty="0"/>
              <a:t> </a:t>
            </a:r>
            <a:r>
              <a:rPr lang="en-US" sz="2800" dirty="0" err="1"/>
              <a:t>topljive</a:t>
            </a:r>
            <a:r>
              <a:rPr lang="en-US" sz="2800" dirty="0"/>
              <a:t> </a:t>
            </a:r>
            <a:r>
              <a:rPr lang="en-US" sz="2800" dirty="0" err="1"/>
              <a:t>prahove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nepogodan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materijale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tope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niskim</a:t>
            </a:r>
            <a:r>
              <a:rPr lang="en-US" sz="2800" dirty="0"/>
              <a:t> temp.,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je Zn, </a:t>
            </a:r>
            <a:r>
              <a:rPr lang="en-US" sz="2800" dirty="0" err="1"/>
              <a:t>koji</a:t>
            </a:r>
            <a:r>
              <a:rPr lang="en-US" sz="2800" dirty="0"/>
              <a:t> bi </a:t>
            </a:r>
            <a:r>
              <a:rPr lang="en-US" sz="2800" dirty="0" err="1"/>
              <a:t>ispario</a:t>
            </a:r>
            <a:r>
              <a:rPr lang="en-US" sz="2800" dirty="0"/>
              <a:t>.</a:t>
            </a:r>
          </a:p>
        </p:txBody>
      </p:sp>
      <p:sp>
        <p:nvSpPr>
          <p:cNvPr id="4100" name="AutoShape 4" descr="http://www.amphardchrome.co.uk/images/image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l="55637" t="39583" r="8638" b="30208"/>
          <a:stretch>
            <a:fillRect/>
          </a:stretch>
        </p:blipFill>
        <p:spPr bwMode="auto">
          <a:xfrm>
            <a:off x="1965434" y="4267200"/>
            <a:ext cx="496876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14600" y="41910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katoda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962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anoda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64886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prah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648866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osn.materijal</a:t>
            </a:r>
            <a:r>
              <a:rPr lang="en-US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43550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nanos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3886200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plazma</a:t>
            </a:r>
            <a:r>
              <a:rPr lang="en-US" dirty="0"/>
              <a:t> gas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u="sng" dirty="0" err="1"/>
              <a:t>Metalizacija</a:t>
            </a:r>
            <a:r>
              <a:rPr lang="en-US" b="1" u="sng" dirty="0"/>
              <a:t> </a:t>
            </a:r>
            <a:r>
              <a:rPr lang="en-US" b="1" u="sng" dirty="0" err="1"/>
              <a:t>detonacionim</a:t>
            </a:r>
            <a:r>
              <a:rPr lang="en-US" b="1" u="sng" dirty="0"/>
              <a:t> </a:t>
            </a:r>
            <a:r>
              <a:rPr lang="en-US" b="1" u="sng" dirty="0" err="1"/>
              <a:t>postupkom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	</a:t>
            </a:r>
            <a:r>
              <a:rPr lang="en-US" sz="2800" dirty="0"/>
              <a:t>U </a:t>
            </a:r>
            <a:r>
              <a:rPr lang="en-US" sz="2800" dirty="0" err="1"/>
              <a:t>cev</a:t>
            </a:r>
            <a:r>
              <a:rPr lang="en-US" sz="2800" dirty="0"/>
              <a:t> se </a:t>
            </a:r>
            <a:r>
              <a:rPr lang="en-US" sz="2800" dirty="0" err="1"/>
              <a:t>ubacuje</a:t>
            </a:r>
            <a:r>
              <a:rPr lang="en-US" sz="2800" dirty="0"/>
              <a:t> </a:t>
            </a:r>
            <a:r>
              <a:rPr lang="en-US" sz="2800" dirty="0" err="1"/>
              <a:t>prah</a:t>
            </a:r>
            <a:r>
              <a:rPr lang="en-US" sz="2800" dirty="0"/>
              <a:t>, </a:t>
            </a:r>
            <a:r>
              <a:rPr lang="en-US" sz="2800" dirty="0" err="1"/>
              <a:t>gorivi</a:t>
            </a:r>
            <a:r>
              <a:rPr lang="en-US" sz="2800" dirty="0"/>
              <a:t> gas (C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kiseonik</a:t>
            </a:r>
            <a:r>
              <a:rPr lang="en-US" sz="2800" dirty="0"/>
              <a:t>, </a:t>
            </a:r>
            <a:r>
              <a:rPr lang="en-US" sz="2800" dirty="0" err="1"/>
              <a:t>smeša</a:t>
            </a:r>
            <a:r>
              <a:rPr lang="en-US" sz="2800" dirty="0"/>
              <a:t> se </a:t>
            </a:r>
            <a:r>
              <a:rPr lang="en-US" sz="2800" dirty="0" err="1"/>
              <a:t>pali</a:t>
            </a:r>
            <a:r>
              <a:rPr lang="en-US" sz="2800" dirty="0"/>
              <a:t> </a:t>
            </a:r>
            <a:r>
              <a:rPr lang="en-US" sz="2800" dirty="0" err="1"/>
              <a:t>varnicom</a:t>
            </a:r>
            <a:r>
              <a:rPr lang="en-US" sz="2800" dirty="0"/>
              <a:t>, </a:t>
            </a:r>
            <a:r>
              <a:rPr lang="en-US" sz="2800" dirty="0" err="1"/>
              <a:t>prah</a:t>
            </a:r>
            <a:r>
              <a:rPr lang="en-US" sz="2800" dirty="0"/>
              <a:t> se </a:t>
            </a:r>
            <a:r>
              <a:rPr lang="en-US" sz="2800" dirty="0" err="1"/>
              <a:t>topi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nanosi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osn.mat., a </a:t>
            </a:r>
            <a:r>
              <a:rPr lang="en-US" sz="2800" dirty="0" err="1"/>
              <a:t>azotom</a:t>
            </a:r>
            <a:r>
              <a:rPr lang="en-US" sz="2800" dirty="0"/>
              <a:t> se </a:t>
            </a:r>
            <a:r>
              <a:rPr lang="en-US" sz="2800" dirty="0" err="1"/>
              <a:t>cev</a:t>
            </a:r>
            <a:r>
              <a:rPr lang="en-US" sz="2800" dirty="0"/>
              <a:t> “</a:t>
            </a:r>
            <a:r>
              <a:rPr lang="en-US" sz="2800" dirty="0" err="1"/>
              <a:t>produvava</a:t>
            </a:r>
            <a:r>
              <a:rPr lang="en-US" sz="2800" dirty="0"/>
              <a:t>” – </a:t>
            </a:r>
            <a:r>
              <a:rPr lang="en-US" sz="2800" dirty="0" err="1"/>
              <a:t>čisti</a:t>
            </a:r>
            <a:r>
              <a:rPr lang="en-US" sz="2800" dirty="0"/>
              <a:t>.</a:t>
            </a:r>
          </a:p>
          <a:p>
            <a:pPr>
              <a:buFontTx/>
              <a:buChar char="-"/>
            </a:pPr>
            <a:r>
              <a:rPr lang="en-US" sz="2800" dirty="0" err="1"/>
              <a:t>Postupak</a:t>
            </a:r>
            <a:r>
              <a:rPr lang="en-US" sz="2800" dirty="0"/>
              <a:t> se </a:t>
            </a:r>
            <a:r>
              <a:rPr lang="en-US" sz="2800" dirty="0" err="1"/>
              <a:t>ponavlja</a:t>
            </a:r>
            <a:r>
              <a:rPr lang="en-US" sz="2800" dirty="0"/>
              <a:t> </a:t>
            </a:r>
            <a:r>
              <a:rPr lang="en-US" sz="2800" dirty="0" err="1"/>
              <a:t>više</a:t>
            </a:r>
            <a:r>
              <a:rPr lang="en-US" sz="2800" dirty="0"/>
              <a:t> </a:t>
            </a:r>
            <a:r>
              <a:rPr lang="en-US" sz="2800" dirty="0" err="1"/>
              <a:t>puta</a:t>
            </a:r>
            <a:r>
              <a:rPr lang="en-US" sz="2800" dirty="0"/>
              <a:t> u </a:t>
            </a:r>
            <a:r>
              <a:rPr lang="en-US" sz="2800" dirty="0" err="1"/>
              <a:t>sekundi</a:t>
            </a:r>
            <a:r>
              <a:rPr lang="en-US" sz="2800" dirty="0"/>
              <a:t>.</a:t>
            </a:r>
          </a:p>
          <a:p>
            <a:pPr>
              <a:buFontTx/>
              <a:buChar char="-"/>
            </a:pPr>
            <a:r>
              <a:rPr lang="en-US" sz="2800" dirty="0" err="1"/>
              <a:t>Vrlo</a:t>
            </a:r>
            <a:r>
              <a:rPr lang="en-US" sz="2800" dirty="0"/>
              <a:t> </a:t>
            </a:r>
            <a:r>
              <a:rPr lang="en-US" sz="2800" dirty="0" err="1"/>
              <a:t>visoka</a:t>
            </a:r>
            <a:r>
              <a:rPr lang="en-US" sz="2800" dirty="0"/>
              <a:t> temp., </a:t>
            </a:r>
            <a:r>
              <a:rPr lang="en-US" sz="2800" dirty="0" err="1"/>
              <a:t>pritisak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brzina</a:t>
            </a:r>
            <a:r>
              <a:rPr lang="en-US" sz="2800" dirty="0"/>
              <a:t> </a:t>
            </a:r>
            <a:r>
              <a:rPr lang="en-US" sz="2800" dirty="0" err="1"/>
              <a:t>čestica</a:t>
            </a:r>
            <a:r>
              <a:rPr lang="en-US" sz="2800" dirty="0"/>
              <a:t> – </a:t>
            </a:r>
            <a:r>
              <a:rPr lang="en-US" sz="2800" dirty="0" err="1"/>
              <a:t>nanos</a:t>
            </a:r>
            <a:r>
              <a:rPr lang="en-US" sz="2800" dirty="0"/>
              <a:t> je </a:t>
            </a:r>
            <a:r>
              <a:rPr lang="en-US" sz="2800" dirty="0" err="1"/>
              <a:t>velike</a:t>
            </a:r>
            <a:r>
              <a:rPr lang="en-US" sz="2800" dirty="0"/>
              <a:t> </a:t>
            </a:r>
            <a:r>
              <a:rPr lang="en-US" sz="2800" dirty="0" err="1"/>
              <a:t>gustine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kvaliteta</a:t>
            </a:r>
            <a:r>
              <a:rPr lang="en-US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9780" t="26042" r="16252" b="41666"/>
          <a:stretch>
            <a:fillRect/>
          </a:stretch>
        </p:blipFill>
        <p:spPr bwMode="auto">
          <a:xfrm>
            <a:off x="1905000" y="3886200"/>
            <a:ext cx="5562600" cy="297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3276600" cy="2392363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APS-air pressure plasma spraying (u </a:t>
            </a:r>
            <a:r>
              <a:rPr lang="en-US" dirty="0" err="1"/>
              <a:t>vazduhu</a:t>
            </a:r>
            <a:r>
              <a:rPr lang="en-US" dirty="0"/>
              <a:t>)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LPPS-low pressure plasma spraying (u </a:t>
            </a:r>
            <a:r>
              <a:rPr lang="en-US" dirty="0" err="1"/>
              <a:t>vakuumu</a:t>
            </a:r>
            <a:r>
              <a:rPr lang="en-US" dirty="0"/>
              <a:t>)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3276600" y="3496235"/>
            <a:ext cx="5867400" cy="3361765"/>
            <a:chOff x="3276600" y="3496235"/>
            <a:chExt cx="5867400" cy="33617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6600" y="3496235"/>
              <a:ext cx="5867400" cy="336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114800" y="3505200"/>
              <a:ext cx="40386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Brzina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čestica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6600" y="4038600"/>
              <a:ext cx="12954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Plamenom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5029200"/>
              <a:ext cx="12192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El.lukom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5486400"/>
              <a:ext cx="12954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Plazma</a:t>
              </a:r>
              <a:r>
                <a:rPr lang="en-US" dirty="0">
                  <a:solidFill>
                    <a:schemeClr val="bg1"/>
                  </a:solidFill>
                </a:rPr>
                <a:t> APS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5955268"/>
              <a:ext cx="1219200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Plazma</a:t>
              </a:r>
              <a:r>
                <a:rPr lang="en-US" dirty="0">
                  <a:solidFill>
                    <a:schemeClr val="bg1"/>
                  </a:solidFill>
                </a:rPr>
                <a:t> LPPS</a:t>
              </a: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0" y="0"/>
            <a:ext cx="6096000" cy="3486426"/>
            <a:chOff x="-228600" y="0"/>
            <a:chExt cx="6096000" cy="3486426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28600" y="0"/>
              <a:ext cx="6096000" cy="348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09600" y="87868"/>
              <a:ext cx="40386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Temperatura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28600" y="609600"/>
              <a:ext cx="13716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Plamenom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52400" y="1600200"/>
              <a:ext cx="12192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El.lukom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52400" y="2133600"/>
              <a:ext cx="12192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Plazma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52400" y="2590800"/>
              <a:ext cx="1219200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Plazma</a:t>
              </a:r>
              <a:r>
                <a:rPr lang="en-US" dirty="0">
                  <a:solidFill>
                    <a:schemeClr val="bg1"/>
                  </a:solidFill>
                </a:rPr>
                <a:t> LPPS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28600" y="2133600"/>
              <a:ext cx="12954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Plazma</a:t>
              </a:r>
              <a:r>
                <a:rPr lang="en-US" dirty="0">
                  <a:solidFill>
                    <a:schemeClr val="bg1"/>
                  </a:solidFill>
                </a:rPr>
                <a:t> APS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12"/>
          <p:cNvGrpSpPr/>
          <p:nvPr/>
        </p:nvGrpSpPr>
        <p:grpSpPr>
          <a:xfrm>
            <a:off x="1143000" y="1676400"/>
            <a:ext cx="6819900" cy="4572000"/>
            <a:chOff x="1143000" y="1676400"/>
            <a:chExt cx="6819900" cy="4572000"/>
          </a:xfrm>
        </p:grpSpPr>
        <p:grpSp>
          <p:nvGrpSpPr>
            <p:cNvPr id="13" name="Group 7"/>
            <p:cNvGrpSpPr/>
            <p:nvPr/>
          </p:nvGrpSpPr>
          <p:grpSpPr>
            <a:xfrm>
              <a:off x="1143000" y="1676400"/>
              <a:ext cx="6819900" cy="4572000"/>
              <a:chOff x="1676401" y="2667000"/>
              <a:chExt cx="5981699" cy="3886200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28800" y="2667000"/>
                <a:ext cx="5829300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828800" y="2667000"/>
                <a:ext cx="40386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76401" y="2667000"/>
                <a:ext cx="461665" cy="38745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</a:rPr>
                  <a:t>Temperatura</a:t>
                </a:r>
                <a:r>
                  <a:rPr lang="en-US" dirty="0">
                    <a:solidFill>
                      <a:schemeClr val="bg1"/>
                    </a:solidFill>
                  </a:rPr>
                  <a:t> ~ </a:t>
                </a:r>
                <a:r>
                  <a:rPr lang="en-US" dirty="0" err="1">
                    <a:solidFill>
                      <a:schemeClr val="bg1"/>
                    </a:solidFill>
                  </a:rPr>
                  <a:t>toplotna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energija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71800" y="6096000"/>
                <a:ext cx="40386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</a:rPr>
                  <a:t>Brzina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čestica</a:t>
                </a:r>
                <a:r>
                  <a:rPr lang="en-US" dirty="0">
                    <a:solidFill>
                      <a:schemeClr val="bg1"/>
                    </a:solidFill>
                  </a:rPr>
                  <a:t> ~ </a:t>
                </a:r>
                <a:r>
                  <a:rPr lang="en-US" dirty="0" err="1">
                    <a:solidFill>
                      <a:schemeClr val="bg1"/>
                    </a:solidFill>
                  </a:rPr>
                  <a:t>Kinetička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energija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343400" y="2450068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Plazma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4572000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HVOF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4038600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El.luk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4800600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Plamen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samooštrenja</a:t>
            </a:r>
            <a:r>
              <a:rPr lang="en-US" dirty="0"/>
              <a:t>- primer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navarivanja</a:t>
            </a:r>
            <a:r>
              <a:rPr lang="en-US" dirty="0"/>
              <a:t> </a:t>
            </a:r>
            <a:r>
              <a:rPr lang="en-US" dirty="0" err="1"/>
              <a:t>raonika</a:t>
            </a:r>
            <a:r>
              <a:rPr lang="en-US" dirty="0"/>
              <a:t> (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, </a:t>
            </a:r>
            <a:r>
              <a:rPr lang="en-US" dirty="0" err="1"/>
              <a:t>duži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vek</a:t>
            </a:r>
            <a:r>
              <a:rPr lang="en-US" dirty="0"/>
              <a:t>).</a:t>
            </a:r>
          </a:p>
          <a:p>
            <a:pPr>
              <a:buFontTx/>
              <a:buChar char="-"/>
            </a:pP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naknadno</a:t>
            </a:r>
            <a:r>
              <a:rPr lang="en-US" dirty="0"/>
              <a:t> </a:t>
            </a:r>
            <a:r>
              <a:rPr lang="en-US" dirty="0" err="1"/>
              <a:t>brušenje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Nezamenljiv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nanošenje</a:t>
            </a:r>
            <a:r>
              <a:rPr lang="en-US" dirty="0"/>
              <a:t> </a:t>
            </a:r>
            <a:r>
              <a:rPr lang="en-US" dirty="0" err="1"/>
              <a:t>keramičkih</a:t>
            </a:r>
            <a:r>
              <a:rPr lang="en-US" dirty="0"/>
              <a:t> </a:t>
            </a:r>
            <a:r>
              <a:rPr lang="en-US" dirty="0" err="1"/>
              <a:t>slojeva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lopatice</a:t>
            </a:r>
            <a:r>
              <a:rPr lang="en-US" dirty="0"/>
              <a:t> </a:t>
            </a:r>
            <a:r>
              <a:rPr lang="en-US" dirty="0" err="1"/>
              <a:t>turbina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se </a:t>
            </a:r>
            <a:r>
              <a:rPr lang="en-US" dirty="0" err="1"/>
              <a:t>produžava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vek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dijapazon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keramike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metal </a:t>
            </a:r>
            <a:r>
              <a:rPr lang="en-US" dirty="0" err="1"/>
              <a:t>ide</a:t>
            </a:r>
            <a:r>
              <a:rPr lang="en-US" dirty="0"/>
              <a:t>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keramike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keramika</a:t>
            </a:r>
            <a:r>
              <a:rPr lang="en-US" dirty="0"/>
              <a:t>).</a:t>
            </a:r>
            <a:endParaRPr lang="sr-Latn-C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51537" t="58941" r="15080" b="27692"/>
          <a:stretch>
            <a:fillRect/>
          </a:stretch>
        </p:blipFill>
        <p:spPr bwMode="auto">
          <a:xfrm>
            <a:off x="859971" y="5105400"/>
            <a:ext cx="744582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Navarivanje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metalizacija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sr-Latn-CS" b="1" dirty="0"/>
              <a:t>Navarivanje</a:t>
            </a:r>
            <a:r>
              <a:rPr lang="sr-Latn-CS" dirty="0"/>
              <a:t> je nanošenje sloja materijala tehnikom srodnom zavarivanju sa ciljem povećanja povećanja otpornosti na habanje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koroziju</a:t>
            </a:r>
            <a:r>
              <a:rPr lang="sr-Latn-CS" dirty="0"/>
              <a:t>.</a:t>
            </a:r>
          </a:p>
          <a:p>
            <a:r>
              <a:rPr lang="en-US" b="1" dirty="0" err="1"/>
              <a:t>Metalizacija</a:t>
            </a:r>
            <a:r>
              <a:rPr lang="en-US" dirty="0"/>
              <a:t> je </a:t>
            </a:r>
            <a:r>
              <a:rPr lang="en-US" dirty="0" err="1"/>
              <a:t>posupak</a:t>
            </a:r>
            <a:r>
              <a:rPr lang="en-US" dirty="0"/>
              <a:t> </a:t>
            </a:r>
            <a:r>
              <a:rPr lang="en-US" dirty="0" err="1"/>
              <a:t>nanošenja</a:t>
            </a:r>
            <a:r>
              <a:rPr lang="en-US" dirty="0"/>
              <a:t> </a:t>
            </a:r>
            <a:r>
              <a:rPr lang="en-US" dirty="0" err="1"/>
              <a:t>raspršenog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sitnih</a:t>
            </a:r>
            <a:r>
              <a:rPr lang="en-US" dirty="0"/>
              <a:t>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tanak</a:t>
            </a:r>
            <a:r>
              <a:rPr lang="en-US" dirty="0"/>
              <a:t> </a:t>
            </a:r>
            <a:r>
              <a:rPr lang="en-US" dirty="0" err="1"/>
              <a:t>površinski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*	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metalizacije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a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nanošenja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navarivanja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**I </a:t>
            </a:r>
            <a:r>
              <a:rPr lang="en-US" dirty="0" err="1"/>
              <a:t>navarivanje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metalizacija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reparaturu</a:t>
            </a:r>
            <a:r>
              <a:rPr lang="en-US" dirty="0"/>
              <a:t> </a:t>
            </a:r>
            <a:r>
              <a:rPr lang="en-US" dirty="0" err="1"/>
              <a:t>korišćenih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Problemi</a:t>
            </a:r>
            <a:r>
              <a:rPr lang="en-US" dirty="0"/>
              <a:t>: </a:t>
            </a:r>
            <a:r>
              <a:rPr lang="en-US" dirty="0" err="1"/>
              <a:t>razblaživanje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termički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1. </a:t>
            </a:r>
            <a:r>
              <a:rPr lang="en-US" b="1" dirty="0" err="1"/>
              <a:t>Razblaživanje</a:t>
            </a:r>
            <a:r>
              <a:rPr lang="en-US" dirty="0"/>
              <a:t>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mešanja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istopljenog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mešanja</a:t>
            </a:r>
            <a:r>
              <a:rPr lang="en-US" dirty="0"/>
              <a:t> je </a:t>
            </a:r>
            <a:r>
              <a:rPr lang="en-US" dirty="0" err="1"/>
              <a:t>količnik</a:t>
            </a:r>
            <a:r>
              <a:rPr lang="en-US" dirty="0"/>
              <a:t> </a:t>
            </a:r>
            <a:r>
              <a:rPr lang="en-US" dirty="0" err="1"/>
              <a:t>udela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– </a:t>
            </a:r>
            <a:r>
              <a:rPr lang="en-US" dirty="0" err="1"/>
              <a:t>zavisi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osn</a:t>
            </a:r>
            <a:r>
              <a:rPr lang="en-US" dirty="0"/>
              <a:t>.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dod.materijala</a:t>
            </a:r>
            <a:r>
              <a:rPr lang="en-US" dirty="0"/>
              <a:t>!</a:t>
            </a:r>
          </a:p>
          <a:p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prolaza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/>
              <a:t>2. </a:t>
            </a:r>
            <a:r>
              <a:rPr lang="en-US" b="1" dirty="0" err="1"/>
              <a:t>Termički</a:t>
            </a:r>
            <a:r>
              <a:rPr lang="en-US" b="1" dirty="0"/>
              <a:t> </a:t>
            </a:r>
            <a:r>
              <a:rPr lang="en-US" b="1" dirty="0" err="1"/>
              <a:t>uticaj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osnovni</a:t>
            </a:r>
            <a:r>
              <a:rPr lang="en-US" b="1" dirty="0"/>
              <a:t> </a:t>
            </a:r>
            <a:r>
              <a:rPr lang="en-US" b="1" dirty="0" err="1"/>
              <a:t>materijal</a:t>
            </a:r>
            <a:endParaRPr lang="en-US" dirty="0"/>
          </a:p>
          <a:p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koeficijenti</a:t>
            </a:r>
            <a:r>
              <a:rPr lang="en-US" dirty="0"/>
              <a:t> </a:t>
            </a:r>
            <a:r>
              <a:rPr lang="en-US" dirty="0" err="1"/>
              <a:t>toplotnog</a:t>
            </a:r>
            <a:r>
              <a:rPr lang="en-US" dirty="0"/>
              <a:t> </a:t>
            </a:r>
            <a:r>
              <a:rPr lang="en-US" dirty="0" err="1"/>
              <a:t>širenja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deformacije</a:t>
            </a:r>
            <a:r>
              <a:rPr lang="en-US" dirty="0"/>
              <a:t>.</a:t>
            </a:r>
          </a:p>
          <a:p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predgrevanje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opasnost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prslina</a:t>
            </a:r>
            <a:endParaRPr lang="en-US" dirty="0"/>
          </a:p>
          <a:p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redosled</a:t>
            </a:r>
            <a:r>
              <a:rPr lang="en-US" dirty="0"/>
              <a:t> </a:t>
            </a:r>
            <a:r>
              <a:rPr lang="en-US" dirty="0" err="1"/>
              <a:t>nanošenja</a:t>
            </a:r>
            <a:r>
              <a:rPr lang="en-US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26720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419600"/>
            <a:ext cx="4343400" cy="153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navarivanja</a:t>
            </a:r>
            <a:r>
              <a:rPr lang="en-US" dirty="0"/>
              <a:t>:</a:t>
            </a:r>
          </a:p>
          <a:p>
            <a:r>
              <a:rPr lang="en-US" sz="2400" dirty="0"/>
              <a:t>REL (E) – </a:t>
            </a:r>
            <a:r>
              <a:rPr lang="en-US" sz="2400" dirty="0" err="1"/>
              <a:t>lako</a:t>
            </a:r>
            <a:r>
              <a:rPr lang="en-US" sz="2400" dirty="0"/>
              <a:t> </a:t>
            </a:r>
            <a:r>
              <a:rPr lang="en-US" sz="2400" dirty="0" err="1"/>
              <a:t>prenosan</a:t>
            </a:r>
            <a:r>
              <a:rPr lang="en-US" sz="2400" dirty="0"/>
              <a:t>,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veće</a:t>
            </a:r>
            <a:r>
              <a:rPr lang="en-US" sz="2400" dirty="0"/>
              <a:t> </a:t>
            </a:r>
            <a:r>
              <a:rPr lang="en-US" sz="2400" dirty="0" err="1"/>
              <a:t>konstrukcije</a:t>
            </a:r>
            <a:endParaRPr lang="en-US" sz="2400" dirty="0"/>
          </a:p>
          <a:p>
            <a:r>
              <a:rPr lang="en-US" sz="2400" dirty="0" err="1"/>
              <a:t>Gasno</a:t>
            </a:r>
            <a:endParaRPr lang="en-US" sz="2400" dirty="0"/>
          </a:p>
          <a:p>
            <a:r>
              <a:rPr lang="en-US" sz="2400" dirty="0" err="1"/>
              <a:t>Plazma</a:t>
            </a:r>
            <a:endParaRPr lang="en-US" sz="2400" dirty="0"/>
          </a:p>
          <a:p>
            <a:r>
              <a:rPr lang="en-US" sz="2400" dirty="0"/>
              <a:t>MIG/MAG</a:t>
            </a:r>
          </a:p>
          <a:p>
            <a:r>
              <a:rPr lang="en-US" sz="2400" dirty="0"/>
              <a:t>TIG</a:t>
            </a:r>
          </a:p>
          <a:p>
            <a:r>
              <a:rPr lang="en-US" sz="2400" dirty="0"/>
              <a:t>EPP – </a:t>
            </a:r>
            <a:r>
              <a:rPr lang="en-US" sz="2400" dirty="0" err="1"/>
              <a:t>automatizacija</a:t>
            </a:r>
            <a:r>
              <a:rPr lang="en-US" sz="2400" dirty="0"/>
              <a:t>,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površine</a:t>
            </a:r>
            <a:r>
              <a:rPr lang="en-US" sz="2400" dirty="0"/>
              <a:t> </a:t>
            </a:r>
            <a:r>
              <a:rPr lang="en-US" sz="2400" dirty="0" err="1"/>
              <a:t>nanošenja</a:t>
            </a:r>
            <a:endParaRPr lang="en-US" sz="2400" dirty="0"/>
          </a:p>
          <a:p>
            <a:r>
              <a:rPr lang="en-US" sz="2400" dirty="0" err="1"/>
              <a:t>Eksplozijom</a:t>
            </a:r>
            <a:r>
              <a:rPr lang="en-US" sz="2400" dirty="0"/>
              <a:t> –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površine</a:t>
            </a:r>
            <a:r>
              <a:rPr lang="en-US" sz="2400" dirty="0"/>
              <a:t>, </a:t>
            </a:r>
            <a:r>
              <a:rPr lang="en-US" sz="2400" dirty="0" err="1"/>
              <a:t>potrebne</a:t>
            </a:r>
            <a:r>
              <a:rPr lang="en-US" sz="2400" dirty="0"/>
              <a:t> </a:t>
            </a:r>
            <a:r>
              <a:rPr lang="en-US" sz="2400" dirty="0" err="1"/>
              <a:t>posebne</a:t>
            </a:r>
            <a:r>
              <a:rPr lang="en-US" sz="2400" dirty="0"/>
              <a:t> </a:t>
            </a:r>
            <a:r>
              <a:rPr lang="en-US" sz="2400" dirty="0" err="1"/>
              <a:t>dozvole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uslovi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57" t="70231" r="59004" b="4854"/>
          <a:stretch>
            <a:fillRect/>
          </a:stretch>
        </p:blipFill>
        <p:spPr bwMode="auto">
          <a:xfrm>
            <a:off x="1307042" y="3733800"/>
            <a:ext cx="78369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5867400" y="762000"/>
            <a:ext cx="762000" cy="2057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1378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površine</a:t>
            </a:r>
            <a:r>
              <a:rPr lang="en-US" sz="2400" dirty="0"/>
              <a:t> </a:t>
            </a:r>
            <a:r>
              <a:rPr lang="en-US" sz="2400" dirty="0" err="1"/>
              <a:t>nanošenja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Tehnologija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el.lukom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polarnost</a:t>
            </a:r>
            <a:r>
              <a:rPr lang="en-US" dirty="0"/>
              <a:t> (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uvar</a:t>
            </a:r>
            <a:r>
              <a:rPr lang="en-US" dirty="0"/>
              <a:t>, </a:t>
            </a:r>
            <a:r>
              <a:rPr lang="en-US" dirty="0" err="1"/>
              <a:t>brže</a:t>
            </a:r>
            <a:r>
              <a:rPr lang="en-US" dirty="0"/>
              <a:t> </a:t>
            </a:r>
            <a:r>
              <a:rPr lang="en-US" dirty="0" err="1"/>
              <a:t>topljenje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prečnik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el.lučnih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,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punjena</a:t>
            </a:r>
            <a:r>
              <a:rPr lang="en-US" dirty="0"/>
              <a:t> </a:t>
            </a:r>
            <a:r>
              <a:rPr lang="en-US" dirty="0" err="1"/>
              <a:t>žica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Zaštitni</a:t>
            </a:r>
            <a:r>
              <a:rPr lang="en-US" dirty="0"/>
              <a:t> gas: He, CO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mešanje</a:t>
            </a:r>
            <a:r>
              <a:rPr lang="en-US" dirty="0"/>
              <a:t>), </a:t>
            </a:r>
            <a:r>
              <a:rPr lang="en-US" dirty="0" err="1"/>
              <a:t>Ar</a:t>
            </a:r>
            <a:r>
              <a:rPr lang="en-US" dirty="0"/>
              <a:t> (</a:t>
            </a:r>
            <a:r>
              <a:rPr lang="en-US" dirty="0" err="1"/>
              <a:t>manje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njihanja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navara</a:t>
            </a:r>
            <a:r>
              <a:rPr lang="en-US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0" t="19792" r="77746" b="61458"/>
          <a:stretch>
            <a:fillRect/>
          </a:stretch>
        </p:blipFill>
        <p:spPr bwMode="auto">
          <a:xfrm>
            <a:off x="6400800" y="48006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6858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u="sng" dirty="0"/>
              <a:t> </a:t>
            </a:r>
            <a:r>
              <a:rPr lang="en-US" sz="3200" u="sng" dirty="0" err="1"/>
              <a:t>Specifičnosti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 </a:t>
            </a:r>
            <a:r>
              <a:rPr lang="en-US" sz="3200" dirty="0" err="1"/>
              <a:t>širok</a:t>
            </a:r>
            <a:r>
              <a:rPr lang="en-US" sz="3200" dirty="0"/>
              <a:t> </a:t>
            </a:r>
            <a:r>
              <a:rPr lang="en-US" sz="3200" dirty="0" err="1"/>
              <a:t>dijapazon</a:t>
            </a:r>
            <a:r>
              <a:rPr lang="en-US" sz="3200" dirty="0"/>
              <a:t> </a:t>
            </a:r>
            <a:r>
              <a:rPr lang="en-US" sz="3200" dirty="0" err="1"/>
              <a:t>materijala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navarivanje</a:t>
            </a:r>
            <a:r>
              <a:rPr lang="en-US" sz="3200" dirty="0"/>
              <a:t>, </a:t>
            </a:r>
            <a:r>
              <a:rPr lang="en-US" sz="3200" dirty="0" err="1"/>
              <a:t>širi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prahove</a:t>
            </a:r>
            <a:r>
              <a:rPr lang="en-US" sz="3200" dirty="0"/>
              <a:t>, </a:t>
            </a:r>
            <a:r>
              <a:rPr lang="en-US" sz="3200" dirty="0" err="1"/>
              <a:t>ali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viša</a:t>
            </a:r>
            <a:r>
              <a:rPr lang="en-US" sz="3200" dirty="0"/>
              <a:t> </a:t>
            </a:r>
            <a:r>
              <a:rPr lang="en-US" sz="3200" dirty="0" err="1"/>
              <a:t>cena</a:t>
            </a:r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 </a:t>
            </a:r>
            <a:r>
              <a:rPr lang="en-US" sz="3200" dirty="0" err="1"/>
              <a:t>mogućnost</a:t>
            </a:r>
            <a:r>
              <a:rPr lang="en-US" sz="3200" dirty="0"/>
              <a:t> </a:t>
            </a:r>
            <a:r>
              <a:rPr lang="en-US" sz="3200" dirty="0" err="1"/>
              <a:t>upotrebe</a:t>
            </a:r>
            <a:r>
              <a:rPr lang="en-US" sz="3200" dirty="0"/>
              <a:t> </a:t>
            </a:r>
            <a:r>
              <a:rPr lang="en-US" sz="3200" dirty="0" err="1"/>
              <a:t>postojeće</a:t>
            </a:r>
            <a:r>
              <a:rPr lang="en-US" sz="3200" dirty="0"/>
              <a:t> </a:t>
            </a:r>
            <a:r>
              <a:rPr lang="en-US" sz="3200" dirty="0" err="1"/>
              <a:t>opreme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     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zavarivanje</a:t>
            </a:r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 </a:t>
            </a:r>
            <a:r>
              <a:rPr lang="en-US" sz="3200" dirty="0" err="1"/>
              <a:t>generalno</a:t>
            </a:r>
            <a:r>
              <a:rPr lang="en-US" sz="3200" dirty="0"/>
              <a:t> </a:t>
            </a:r>
            <a:r>
              <a:rPr lang="en-US" sz="3200" dirty="0" err="1"/>
              <a:t>niska</a:t>
            </a:r>
            <a:r>
              <a:rPr lang="en-US" sz="3200" dirty="0"/>
              <a:t> </a:t>
            </a:r>
            <a:r>
              <a:rPr lang="en-US" sz="3200" dirty="0" err="1"/>
              <a:t>cena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prenosni</a:t>
            </a:r>
            <a:r>
              <a:rPr lang="en-US" sz="3200" dirty="0"/>
              <a:t> </a:t>
            </a:r>
            <a:r>
              <a:rPr lang="en-US" sz="3200" dirty="0" err="1"/>
              <a:t>uređaji</a:t>
            </a:r>
            <a:r>
              <a:rPr lang="en-US" sz="3200" dirty="0"/>
              <a:t>, </a:t>
            </a:r>
            <a:r>
              <a:rPr lang="en-US" sz="3200" dirty="0" err="1"/>
              <a:t>mogućnost</a:t>
            </a:r>
            <a:r>
              <a:rPr lang="en-US" sz="3200" dirty="0"/>
              <a:t> </a:t>
            </a:r>
            <a:r>
              <a:rPr lang="en-US" sz="3200" dirty="0" err="1"/>
              <a:t>terenskog</a:t>
            </a:r>
            <a:r>
              <a:rPr lang="en-US" sz="3200" dirty="0"/>
              <a:t> </a:t>
            </a:r>
            <a:r>
              <a:rPr lang="en-US" sz="3200" dirty="0" err="1"/>
              <a:t>rada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Postupak</a:t>
            </a:r>
            <a:r>
              <a:rPr lang="en-US" dirty="0"/>
              <a:t>: I –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istopljenog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pPr>
              <a:buNone/>
            </a:pPr>
            <a:r>
              <a:rPr lang="en-US" dirty="0"/>
              <a:t>			   II – </a:t>
            </a:r>
            <a:r>
              <a:rPr lang="en-US" dirty="0" err="1"/>
              <a:t>ubrzavanje</a:t>
            </a:r>
            <a:r>
              <a:rPr lang="en-US" dirty="0"/>
              <a:t> </a:t>
            </a:r>
            <a:r>
              <a:rPr lang="en-US" dirty="0" err="1"/>
              <a:t>kapljica</a:t>
            </a:r>
            <a:r>
              <a:rPr lang="en-US" dirty="0"/>
              <a:t> u </a:t>
            </a:r>
            <a:r>
              <a:rPr lang="en-US" dirty="0" err="1"/>
              <a:t>struji</a:t>
            </a:r>
            <a:r>
              <a:rPr lang="en-US" dirty="0"/>
              <a:t> </a:t>
            </a:r>
            <a:r>
              <a:rPr lang="en-US" dirty="0" err="1"/>
              <a:t>gasa</a:t>
            </a:r>
            <a:endParaRPr lang="en-US" dirty="0"/>
          </a:p>
          <a:p>
            <a:pPr>
              <a:buNone/>
            </a:pPr>
            <a:r>
              <a:rPr lang="en-US" dirty="0"/>
              <a:t>			   III – </a:t>
            </a:r>
            <a:r>
              <a:rPr lang="en-US" dirty="0" err="1"/>
              <a:t>udar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taloženje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osn.mat.</a:t>
            </a:r>
          </a:p>
          <a:p>
            <a:pPr>
              <a:buNone/>
            </a:pPr>
            <a:r>
              <a:rPr lang="en-US" dirty="0"/>
              <a:t>			   IV – </a:t>
            </a:r>
            <a:r>
              <a:rPr lang="en-US" dirty="0" err="1"/>
              <a:t>očvršćavanje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7789" t="14583" r="61713" b="72917"/>
          <a:stretch>
            <a:fillRect/>
          </a:stretch>
        </p:blipFill>
        <p:spPr bwMode="auto">
          <a:xfrm>
            <a:off x="1219200" y="4190999"/>
            <a:ext cx="6705600" cy="22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metalizacije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Gasna</a:t>
            </a:r>
            <a:r>
              <a:rPr lang="en-US" dirty="0"/>
              <a:t> 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prahom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žicom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- HVOF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lukom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Plazmom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Detonaciono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523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Tehnologija zavarivanja</vt:lpstr>
      <vt:lpstr>Navarivanje i metalizacija</vt:lpstr>
      <vt:lpstr>Navarivanje</vt:lpstr>
      <vt:lpstr>PowerPoint Presentation</vt:lpstr>
      <vt:lpstr>PowerPoint Presentation</vt:lpstr>
      <vt:lpstr>PowerPoint Presentation</vt:lpstr>
      <vt:lpstr>PowerPoint Presentation</vt:lpstr>
      <vt:lpstr>Metalizacija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76</cp:revision>
  <dcterms:created xsi:type="dcterms:W3CDTF">2014-04-10T12:26:01Z</dcterms:created>
  <dcterms:modified xsi:type="dcterms:W3CDTF">2016-05-20T13:53:55Z</dcterms:modified>
</cp:coreProperties>
</file>